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8" r:id="rId6"/>
    <p:sldId id="260" r:id="rId7"/>
    <p:sldId id="270" r:id="rId8"/>
    <p:sldId id="271" r:id="rId9"/>
    <p:sldId id="269" r:id="rId10"/>
    <p:sldId id="27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1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07"/>
    <p:restoredTop sz="94648"/>
  </p:normalViewPr>
  <p:slideViewPr>
    <p:cSldViewPr snapToGrid="0">
      <p:cViewPr varScale="1">
        <p:scale>
          <a:sx n="103" d="100"/>
          <a:sy n="103" d="100"/>
        </p:scale>
        <p:origin x="392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168092075539617"/>
          <c:y val="0.11419928554830183"/>
          <c:w val="0.75918640299559625"/>
          <c:h val="0.8847136390176815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 cap="flat"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Daniel Biss</c:v>
                </c:pt>
                <c:pt idx="1">
                  <c:v>Laura Fine</c:v>
                </c:pt>
                <c:pt idx="2">
                  <c:v>Kat Abughazaleh</c:v>
                </c:pt>
                <c:pt idx="3">
                  <c:v>Mike Simmons</c:v>
                </c:pt>
                <c:pt idx="4">
                  <c:v>Bushra Amiwala</c:v>
                </c:pt>
                <c:pt idx="5">
                  <c:v>Phil Andrew</c:v>
                </c:pt>
                <c:pt idx="6">
                  <c:v>Hoan Huynh</c:v>
                </c:pt>
                <c:pt idx="7">
                  <c:v>Jeff Cohen</c:v>
                </c:pt>
                <c:pt idx="8">
                  <c:v>Sam Polan</c:v>
                </c:pt>
                <c:pt idx="9">
                  <c:v>Undecided</c:v>
                </c:pt>
                <c:pt idx="10">
                  <c:v>Not Voting</c:v>
                </c:pt>
              </c:strCache>
            </c:strRef>
          </c:cat>
          <c:val>
            <c:numRef>
              <c:f>Sheet1!$B$2:$B$12</c:f>
              <c:numCache>
                <c:formatCode>0.0%</c:formatCode>
                <c:ptCount val="11"/>
                <c:pt idx="0">
                  <c:v>0.31032904610697248</c:v>
                </c:pt>
                <c:pt idx="1">
                  <c:v>0.13869387603324443</c:v>
                </c:pt>
                <c:pt idx="2">
                  <c:v>0.12941019262904452</c:v>
                </c:pt>
                <c:pt idx="3">
                  <c:v>8.2465938838833519E-2</c:v>
                </c:pt>
                <c:pt idx="4">
                  <c:v>6.5265064899277095E-2</c:v>
                </c:pt>
                <c:pt idx="5">
                  <c:v>3.7181958271581911E-2</c:v>
                </c:pt>
                <c:pt idx="6">
                  <c:v>1.5541032758412976E-2</c:v>
                </c:pt>
                <c:pt idx="7">
                  <c:v>5.7483871135386513E-3</c:v>
                </c:pt>
                <c:pt idx="8">
                  <c:v>9.28326049062159E-4</c:v>
                </c:pt>
                <c:pt idx="9">
                  <c:v>0.21274395002189833</c:v>
                </c:pt>
                <c:pt idx="10">
                  <c:v>1.6922272781338316E-3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55-C442-845F-705588FC83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7"/>
        <c:axId val="79571984"/>
        <c:axId val="78684304"/>
      </c:barChart>
      <c:catAx>
        <c:axId val="7957198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>
                    <a:lumMod val="90000"/>
                    <a:lumOff val="10000"/>
                  </a:schemeClr>
                </a:solidFill>
                <a:latin typeface="Avenir Next Medium" panose="020B0503020202020204" pitchFamily="34" charset="0"/>
                <a:ea typeface="+mn-ea"/>
                <a:cs typeface="+mn-cs"/>
              </a:defRPr>
            </a:pPr>
            <a:endParaRPr lang="en-US"/>
          </a:p>
        </c:txPr>
        <c:crossAx val="78684304"/>
        <c:crosses val="autoZero"/>
        <c:auto val="1"/>
        <c:lblAlgn val="ctr"/>
        <c:lblOffset val="100"/>
        <c:noMultiLvlLbl val="0"/>
      </c:catAx>
      <c:valAx>
        <c:axId val="78684304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79571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168092075539617"/>
          <c:y val="0.11419928554830183"/>
          <c:w val="0.75918640299559625"/>
          <c:h val="0.8847136390176815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 cap="flat"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0"/>
                <c:pt idx="0">
                  <c:v>Daniel Biss</c:v>
                </c:pt>
                <c:pt idx="1">
                  <c:v>Kat Abughazaleh</c:v>
                </c:pt>
                <c:pt idx="2">
                  <c:v>Laura Fine</c:v>
                </c:pt>
                <c:pt idx="3">
                  <c:v>Other</c:v>
                </c:pt>
                <c:pt idx="4">
                  <c:v>Mike Simmons</c:v>
                </c:pt>
                <c:pt idx="5">
                  <c:v>Jeff Cohen</c:v>
                </c:pt>
                <c:pt idx="6">
                  <c:v>Hoan Huynh</c:v>
                </c:pt>
                <c:pt idx="7">
                  <c:v>Phil Andrew</c:v>
                </c:pt>
                <c:pt idx="8">
                  <c:v>Bushra Amiwala</c:v>
                </c:pt>
                <c:pt idx="9">
                  <c:v>Undecided</c:v>
                </c:pt>
              </c:strCache>
            </c:strRef>
          </c:cat>
          <c:val>
            <c:numRef>
              <c:f>Sheet1!$B$2:$B$12</c:f>
              <c:numCache>
                <c:formatCode>0.0%</c:formatCode>
                <c:ptCount val="11"/>
                <c:pt idx="0">
                  <c:v>0.30015825458492112</c:v>
                </c:pt>
                <c:pt idx="1">
                  <c:v>0.13312787774114096</c:v>
                </c:pt>
                <c:pt idx="2">
                  <c:v>0.11119242266664439</c:v>
                </c:pt>
                <c:pt idx="3">
                  <c:v>0.10554938138130722</c:v>
                </c:pt>
                <c:pt idx="4">
                  <c:v>8.6206584596431199E-2</c:v>
                </c:pt>
                <c:pt idx="5">
                  <c:v>5.2947214719031403E-2</c:v>
                </c:pt>
                <c:pt idx="6">
                  <c:v>5.2201006464838606E-2</c:v>
                </c:pt>
                <c:pt idx="7">
                  <c:v>5.0973970743458864E-2</c:v>
                </c:pt>
                <c:pt idx="8">
                  <c:v>4.9886317372358269E-2</c:v>
                </c:pt>
                <c:pt idx="9">
                  <c:v>5.7756969729868053E-2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55-C442-845F-705588FC83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7"/>
        <c:axId val="79571984"/>
        <c:axId val="78684304"/>
      </c:barChart>
      <c:catAx>
        <c:axId val="7957198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>
                    <a:lumMod val="90000"/>
                    <a:lumOff val="10000"/>
                  </a:schemeClr>
                </a:solidFill>
                <a:latin typeface="Avenir Next Medium" panose="020B0503020202020204" pitchFamily="34" charset="0"/>
                <a:ea typeface="+mn-ea"/>
                <a:cs typeface="+mn-cs"/>
              </a:defRPr>
            </a:pPr>
            <a:endParaRPr lang="en-US"/>
          </a:p>
        </c:txPr>
        <c:crossAx val="78684304"/>
        <c:crosses val="autoZero"/>
        <c:auto val="1"/>
        <c:lblAlgn val="ctr"/>
        <c:lblOffset val="100"/>
        <c:noMultiLvlLbl val="0"/>
      </c:catAx>
      <c:valAx>
        <c:axId val="78684304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79571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168092075539617"/>
          <c:y val="0.11528636098231856"/>
          <c:w val="0.75918640299559625"/>
          <c:h val="0.8847136390176815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Support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Less likely</c:v>
                </c:pt>
                <c:pt idx="1">
                  <c:v>More likely</c:v>
                </c:pt>
                <c:pt idx="2">
                  <c:v>Neither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0.59299999999999997</c:v>
                </c:pt>
                <c:pt idx="1">
                  <c:v>0.105</c:v>
                </c:pt>
                <c:pt idx="2">
                  <c:v>0.30199999999999999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55-C442-845F-705588FC83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7"/>
        <c:axId val="79571984"/>
        <c:axId val="78684304"/>
      </c:barChart>
      <c:catAx>
        <c:axId val="7957198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  <a:ea typeface="+mn-ea"/>
                <a:cs typeface="+mn-cs"/>
              </a:defRPr>
            </a:pPr>
            <a:endParaRPr lang="en-US"/>
          </a:p>
        </c:txPr>
        <c:crossAx val="78684304"/>
        <c:crosses val="autoZero"/>
        <c:auto val="1"/>
        <c:lblAlgn val="ctr"/>
        <c:lblOffset val="100"/>
        <c:noMultiLvlLbl val="0"/>
      </c:catAx>
      <c:valAx>
        <c:axId val="78684304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79571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0.06195</cdr:x>
      <cdr:y>0.03766</cdr:y>
    </cdr:from>
    <cdr:to>
      <cdr:x>1</cdr:x>
      <cdr:y>0.13806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7C7EBA7E-5D5C-0334-0EE0-6461194877D2}"/>
            </a:ext>
          </a:extLst>
        </cdr:cNvPr>
        <cdr:cNvSpPr txBox="1"/>
      </cdr:nvSpPr>
      <cdr:spPr>
        <a:xfrm xmlns:a="http://schemas.openxmlformats.org/drawingml/2006/main">
          <a:off x="508000" y="146994"/>
          <a:ext cx="7692571" cy="3918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kern="1200" dirty="0"/>
        </a:p>
      </cdr:txBody>
    </cdr:sp>
  </cdr:relSizeAnchor>
  <cdr:relSizeAnchor xmlns:cdr="http://schemas.openxmlformats.org/drawingml/2006/chartDrawing">
    <cdr:from>
      <cdr:x>0</cdr:x>
      <cdr:y>0.03766</cdr:y>
    </cdr:from>
    <cdr:to>
      <cdr:x>1</cdr:x>
      <cdr:y>0.16038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555A9282-0375-4753-028A-5D4D0947181A}"/>
            </a:ext>
          </a:extLst>
        </cdr:cNvPr>
        <cdr:cNvSpPr txBox="1"/>
      </cdr:nvSpPr>
      <cdr:spPr>
        <a:xfrm xmlns:a="http://schemas.openxmlformats.org/drawingml/2006/main">
          <a:off x="217715" y="146994"/>
          <a:ext cx="8505371" cy="4789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kern="12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0.06195</cdr:x>
      <cdr:y>0.03766</cdr:y>
    </cdr:from>
    <cdr:to>
      <cdr:x>1</cdr:x>
      <cdr:y>0.13806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7C7EBA7E-5D5C-0334-0EE0-6461194877D2}"/>
            </a:ext>
          </a:extLst>
        </cdr:cNvPr>
        <cdr:cNvSpPr txBox="1"/>
      </cdr:nvSpPr>
      <cdr:spPr>
        <a:xfrm xmlns:a="http://schemas.openxmlformats.org/drawingml/2006/main">
          <a:off x="508000" y="146994"/>
          <a:ext cx="7692571" cy="3918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kern="1200" dirty="0"/>
        </a:p>
      </cdr:txBody>
    </cdr:sp>
  </cdr:relSizeAnchor>
  <cdr:relSizeAnchor xmlns:cdr="http://schemas.openxmlformats.org/drawingml/2006/chartDrawing">
    <cdr:from>
      <cdr:x>0</cdr:x>
      <cdr:y>0.03766</cdr:y>
    </cdr:from>
    <cdr:to>
      <cdr:x>1</cdr:x>
      <cdr:y>0.16038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555A9282-0375-4753-028A-5D4D0947181A}"/>
            </a:ext>
          </a:extLst>
        </cdr:cNvPr>
        <cdr:cNvSpPr txBox="1"/>
      </cdr:nvSpPr>
      <cdr:spPr>
        <a:xfrm xmlns:a="http://schemas.openxmlformats.org/drawingml/2006/main">
          <a:off x="217715" y="146994"/>
          <a:ext cx="8505371" cy="4789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kern="12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0.06195</cdr:x>
      <cdr:y>0.03766</cdr:y>
    </cdr:from>
    <cdr:to>
      <cdr:x>1</cdr:x>
      <cdr:y>0.13806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7C7EBA7E-5D5C-0334-0EE0-6461194877D2}"/>
            </a:ext>
          </a:extLst>
        </cdr:cNvPr>
        <cdr:cNvSpPr txBox="1"/>
      </cdr:nvSpPr>
      <cdr:spPr>
        <a:xfrm xmlns:a="http://schemas.openxmlformats.org/drawingml/2006/main">
          <a:off x="508000" y="146994"/>
          <a:ext cx="7692571" cy="3918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kern="1200" dirty="0"/>
        </a:p>
      </cdr:txBody>
    </cdr:sp>
  </cdr:relSizeAnchor>
  <cdr:relSizeAnchor xmlns:cdr="http://schemas.openxmlformats.org/drawingml/2006/chartDrawing">
    <cdr:from>
      <cdr:x>0</cdr:x>
      <cdr:y>0.03766</cdr:y>
    </cdr:from>
    <cdr:to>
      <cdr:x>1</cdr:x>
      <cdr:y>0.16038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555A9282-0375-4753-028A-5D4D0947181A}"/>
            </a:ext>
          </a:extLst>
        </cdr:cNvPr>
        <cdr:cNvSpPr txBox="1"/>
      </cdr:nvSpPr>
      <cdr:spPr>
        <a:xfrm xmlns:a="http://schemas.openxmlformats.org/drawingml/2006/main">
          <a:off x="217715" y="146994"/>
          <a:ext cx="8505371" cy="4789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kern="1200" dirty="0"/>
        </a:p>
      </cdr:txBody>
    </cdr:sp>
  </cdr:relSizeAnchor>
  <cdr:relSizeAnchor xmlns:cdr="http://schemas.openxmlformats.org/drawingml/2006/chartDrawing">
    <cdr:from>
      <cdr:x>0.87434</cdr:x>
      <cdr:y>0.91326</cdr:y>
    </cdr:from>
    <cdr:to>
      <cdr:x>1</cdr:x>
      <cdr:y>1</cdr:y>
    </cdr:to>
    <cdr:sp macro="" textlink="">
      <cdr:nvSpPr>
        <cdr:cNvPr id="4" name="TextBox 9">
          <a:extLst xmlns:a="http://schemas.openxmlformats.org/drawingml/2006/main">
            <a:ext uri="{FF2B5EF4-FFF2-40B4-BE49-F238E27FC236}">
              <a16:creationId xmlns:a16="http://schemas.microsoft.com/office/drawing/2014/main" id="{F3EF5729-32CB-B5A2-2338-1F0082B39D5E}"/>
            </a:ext>
          </a:extLst>
        </cdr:cNvPr>
        <cdr:cNvSpPr txBox="1"/>
      </cdr:nvSpPr>
      <cdr:spPr>
        <a:xfrm xmlns:a="http://schemas.openxmlformats.org/drawingml/2006/main">
          <a:off x="7170055" y="3564579"/>
          <a:ext cx="1030516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dirty="0">
              <a:solidFill>
                <a:schemeClr val="tx2">
                  <a:lumMod val="90000"/>
                  <a:lumOff val="10000"/>
                </a:schemeClr>
              </a:solidFill>
              <a:latin typeface="Avenir Next" panose="020B0503020202020204" pitchFamily="34" charset="0"/>
            </a:rPr>
            <a:t>(n=628)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00A062-8581-254A-BA59-EE146C01CE0E}" type="datetimeFigureOut">
              <a:rPr lang="en-US" smtClean="0"/>
              <a:t>2/24/26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51DC36-4C38-8140-8CA3-6B873BF0A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442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51DC36-4C38-8140-8CA3-6B873BF0A7F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75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72C66-A36A-D006-B059-20178F14FD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47E480-6B78-C62A-2798-A4C5081F03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78FDE2-FA76-8E9F-4B48-725EB7F61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A2917-F6D6-A44F-BB32-5616822FEB84}" type="datetimeFigureOut">
              <a:rPr lang="en-US" smtClean="0"/>
              <a:t>2/24/26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6C8F81-FF21-4206-7C42-64D57A585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96C43-7A3E-63B7-5091-C180A4124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D6F4-1196-9945-A9F8-BF4AEC35B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261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8D35D-D321-97AF-0970-90BC8DCD1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7717B1-DF28-FF3F-D1C1-2C666FC0E4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999B75-615F-A3A0-2223-9546401A2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A2917-F6D6-A44F-BB32-5616822FEB84}" type="datetimeFigureOut">
              <a:rPr lang="en-US" smtClean="0"/>
              <a:t>2/24/26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DCBDE0-AAAD-53C6-93C3-242F44ADE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551CC7-3B2D-FB99-2B76-B4A1A8EA3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D6F4-1196-9945-A9F8-BF4AEC35B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85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B6C5B-2BAA-6C7C-26DE-AB40D0FED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D965F0-0871-1F8C-A311-4B2D14D4AF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9FB6C3-2D9B-E0E0-8D11-0FB23AF8B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A2917-F6D6-A44F-BB32-5616822FEB84}" type="datetimeFigureOut">
              <a:rPr lang="en-US" smtClean="0"/>
              <a:t>2/24/26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A37024-2E30-0F13-0B31-091977897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B36C16-4273-8E7E-2A14-C4EE4EE48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D6F4-1196-9945-A9F8-BF4AEC35B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579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7F9DD-C6E9-612F-742D-6C6B5471F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6BCE39-2C87-4CB2-021A-8B27BF1B5A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1A5D72-6665-C944-C4BC-276D2A0BEC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1013EF-831E-99DD-3188-3422C379B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A2917-F6D6-A44F-BB32-5616822FEB84}" type="datetimeFigureOut">
              <a:rPr lang="en-US" smtClean="0"/>
              <a:t>2/24/26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A3A96B-9FE9-3B20-D2F0-439D8C04A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4E4C20-D611-5B84-2DEB-1B28B0E51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D6F4-1196-9945-A9F8-BF4AEC35B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384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E856D-FE01-9410-7A58-14961FB2F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B95406-EF8A-CFC7-9805-4575E8CB14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B22D12-6C68-829E-6C83-1D151E2238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1CC929-C56A-6709-250F-40E62C26BB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E1ED5A-86E3-74A4-AECA-AFBF1E5BC6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5F1DA3-F88B-857F-09B4-0682BC641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A2917-F6D6-A44F-BB32-5616822FEB84}" type="datetimeFigureOut">
              <a:rPr lang="en-US" smtClean="0"/>
              <a:t>2/24/26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B88686-68D6-405D-351B-777589E2F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4DC46D-F718-89D8-AA74-F45A3A793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D6F4-1196-9945-A9F8-BF4AEC35B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962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5C7AA-A313-E01B-7029-5E7B1C977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63AD6B-7B90-EF45-F65C-BB75527D7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A2917-F6D6-A44F-BB32-5616822FEB84}" type="datetimeFigureOut">
              <a:rPr lang="en-US" smtClean="0"/>
              <a:t>2/24/26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9B9C4B-40AF-484E-15D0-77E29B570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5728FC-D7BC-5B94-A0DF-3ABF7BD0F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D6F4-1196-9945-A9F8-BF4AEC35B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229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99CFC5-7966-FC10-DDEF-7DBBBA4CE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A2917-F6D6-A44F-BB32-5616822FEB84}" type="datetimeFigureOut">
              <a:rPr lang="en-US" smtClean="0"/>
              <a:t>2/24/26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04D9B0-0F65-B62D-7C9A-E383C8147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6C00A-045B-2AEA-0CBA-4BE1DB240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D6F4-1196-9945-A9F8-BF4AEC35B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550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F1E91-96EE-4288-2F46-228283FC8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23B55E-10E0-A597-0DA7-B141B865A2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EBD9AB-8580-BD73-90FC-C4171A047B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007CDE-CFDC-E461-F9AB-A4C570DAD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A2917-F6D6-A44F-BB32-5616822FEB84}" type="datetimeFigureOut">
              <a:rPr lang="en-US" smtClean="0"/>
              <a:t>2/24/26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62E44B-34A0-3398-8FED-EF2DA84C3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7DE2F6-6BF3-852E-132B-9376B691D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D6F4-1196-9945-A9F8-BF4AEC35B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287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A5AE5-1B89-038B-3123-AF51C1851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96AD0E-C17F-193E-D7C4-E398F25036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2ADF2E-BB44-128D-5B8C-806D2B88EE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6ECEE0-13BA-8C4B-4548-C827D6CE7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A2917-F6D6-A44F-BB32-5616822FEB84}" type="datetimeFigureOut">
              <a:rPr lang="en-US" smtClean="0"/>
              <a:t>2/24/26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0FB58D-4105-E400-4BCF-1896DEAF1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9894D5-D8DE-E48E-63C3-887C4AE4A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D6F4-1196-9945-A9F8-BF4AEC35B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541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A224E-3970-7FFB-D6C9-CCE4A293E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86C450-3314-21F2-06B1-345DD1F42C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0034ED-D2A1-D7C5-5E06-AC4C5C637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A2917-F6D6-A44F-BB32-5616822FEB84}" type="datetimeFigureOut">
              <a:rPr lang="en-US" smtClean="0"/>
              <a:t>2/24/26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53BD1E-52A7-42B9-BB7C-3422693A7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CE6A83-0456-A025-F7FA-2E891C8E9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D6F4-1196-9945-A9F8-BF4AEC35B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337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D53C1C-9E9B-C6F3-7935-8115047B46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6D3305-E068-D847-793D-6ED323218A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F69FF6-4AE6-8AF6-B023-3054BF2CD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A2917-F6D6-A44F-BB32-5616822FEB84}" type="datetimeFigureOut">
              <a:rPr lang="en-US" smtClean="0"/>
              <a:t>2/24/26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367AD2-EB78-C303-81C2-6520973A4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B8FFF7-A242-28F2-C6A8-2449AB325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D6F4-1196-9945-A9F8-BF4AEC35B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333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E62E3C-3B59-4DE5-0F7D-F6E86358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AF89D4-D446-4E5B-0691-DD78688B17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34FCA1-85B4-E799-68AB-95F4E4E665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6A2917-F6D6-A44F-BB32-5616822FEB84}" type="datetimeFigureOut">
              <a:rPr lang="en-US" smtClean="0"/>
              <a:t>2/24/26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9AB1AD-A838-B682-A2E5-82E3419E2A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B34C-E9EB-EC8E-A15A-39E8B691A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7ED6F4-1196-9945-A9F8-BF4AEC35B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930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1050ED8-2FF4-08E1-4CF4-30408B1B61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738595"/>
            <a:ext cx="9144000" cy="513746"/>
          </a:xfrm>
        </p:spPr>
        <p:txBody>
          <a:bodyPr>
            <a:normAutofit lnSpcReduction="10000"/>
          </a:bodyPr>
          <a:lstStyle/>
          <a:p>
            <a:r>
              <a:rPr lang="en-US" sz="32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IL-09 Democratic Primary Poll</a:t>
            </a:r>
            <a:endParaRPr lang="en-US" sz="32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Content Placeholder 4" descr="A pink and blue logo&#10;&#10;AI-generated content may be incorrect.">
            <a:extLst>
              <a:ext uri="{FF2B5EF4-FFF2-40B4-BE49-F238E27FC236}">
                <a16:creationId xmlns:a16="http://schemas.microsoft.com/office/drawing/2014/main" id="{FC47386F-CB3B-A67B-74B4-F7BFDD99EA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230" b="14726"/>
          <a:stretch>
            <a:fillRect/>
          </a:stretch>
        </p:blipFill>
        <p:spPr>
          <a:xfrm>
            <a:off x="10232572" y="5542570"/>
            <a:ext cx="1780235" cy="114012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6C551A3-C092-2584-3F66-2100496C9275}"/>
              </a:ext>
            </a:extLst>
          </p:cNvPr>
          <p:cNvSpPr txBox="1"/>
          <p:nvPr/>
        </p:nvSpPr>
        <p:spPr>
          <a:xfrm>
            <a:off x="3048000" y="295767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F35979-5479-C2F4-4D4A-DD1CF7D0F4CE}"/>
              </a:ext>
            </a:extLst>
          </p:cNvPr>
          <p:cNvSpPr txBox="1"/>
          <p:nvPr/>
        </p:nvSpPr>
        <p:spPr>
          <a:xfrm>
            <a:off x="3048000" y="295767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86F9E3A-E7C4-5C0C-A135-5FA5E0C1D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686" y="1136823"/>
            <a:ext cx="7124627" cy="2749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0762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5BA20-81AE-A361-60FE-09205EAC0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  <a:latin typeface="Avenir Next" panose="020B0503020202020204" pitchFamily="34" charset="0"/>
              </a:rPr>
              <a:t>Overview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EF795BF-E366-444B-AB46-6553F37023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1457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Election: IL-09 Democratic Primary on March 17</a:t>
            </a:r>
            <a:r>
              <a:rPr lang="en-US" baseline="30000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th</a:t>
            </a:r>
            <a:endParaRPr lang="en-US" dirty="0">
              <a:solidFill>
                <a:schemeClr val="tx2">
                  <a:lumMod val="90000"/>
                  <a:lumOff val="10000"/>
                </a:schemeClr>
              </a:solidFill>
              <a:latin typeface="Avenir Next" panose="020B0503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Date: February 15th - 20th, 2026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Sample (n): 638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Universe: IL-09 Democratic primary electorate (modeled/weighted to district)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Weighting: Age, Gender, Race, and Primary Turnout Score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Margin of Error: </a:t>
            </a:r>
            <a:r>
              <a:rPr lang="ar-SA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±</a:t>
            </a: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3.9% at 95% confidence</a:t>
            </a:r>
          </a:p>
        </p:txBody>
      </p:sp>
    </p:spTree>
    <p:extLst>
      <p:ext uri="{BB962C8B-B14F-4D97-AF65-F5344CB8AC3E}">
        <p14:creationId xmlns:p14="http://schemas.microsoft.com/office/powerpoint/2010/main" val="1515889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5FA-AC63-47FB-542B-BB6E3ACAD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  <a:latin typeface="Avenir Next" panose="020B0503020202020204" pitchFamily="34" charset="0"/>
              </a:rPr>
              <a:t>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AC9B59-2A36-34F9-8773-1C17C862D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Fragmented field with Daniel Biss as the clear front-runner, but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There is significant room for movement driven by turnout dynamics, especially among 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Non-primary and lower-turnout voters, who represent nearly half of the modeled electorate. 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Issue priorities are heavily concentrated around accountability and checks on power, ICE oversight, and corporate influence, 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This primary is ideal for community-focused voter activation</a:t>
            </a: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venir Next" panose="020B0503020202020204" pitchFamily="34" charset="0"/>
              </a:rPr>
              <a:t> </a:t>
            </a:r>
            <a:endParaRPr lang="en-US" dirty="0">
              <a:solidFill>
                <a:schemeClr val="tx2">
                  <a:lumMod val="90000"/>
                  <a:lumOff val="10000"/>
                </a:schemeClr>
              </a:solidFill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79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FB563-0461-B720-A6F8-E8A31B48C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  <a:latin typeface="Avenir Next" panose="020B0503020202020204" pitchFamily="34" charset="0"/>
              </a:rPr>
              <a:t>Key 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A9B78-C06F-0FC7-BACA-12D7A7BA49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3029"/>
            <a:ext cx="10515600" cy="462393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Turnout is the key to the election through a  </a:t>
            </a:r>
            <a:r>
              <a:rPr lang="ar-SA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“</a:t>
            </a: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GOTV growth” universe</a:t>
            </a:r>
          </a:p>
          <a:p>
            <a:pPr lvl="1"/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Voters who either did not vote in the 2024 primary </a:t>
            </a:r>
          </a:p>
          <a:p>
            <a:pPr lvl="1"/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Have low/medium modeled primary-turnout scores </a:t>
            </a:r>
          </a:p>
          <a:p>
            <a:pPr lvl="1"/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Represent 48.4% of the weighted electorate</a:t>
            </a:r>
          </a:p>
          <a:p>
            <a:pPr marL="457200" lvl="1" indent="0">
              <a:buNone/>
            </a:pPr>
            <a:endParaRPr lang="en-US" dirty="0">
              <a:solidFill>
                <a:schemeClr val="tx2">
                  <a:lumMod val="90000"/>
                  <a:lumOff val="10000"/>
                </a:schemeClr>
              </a:solidFill>
              <a:latin typeface="Avenir Next" panose="020B0503020202020204" pitchFamily="34" charset="0"/>
            </a:endParaRPr>
          </a:p>
          <a:p>
            <a:pPr lvl="0" fontAlgn="base"/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Low-participation supporters are motivated by accountability + ICE oversight. </a:t>
            </a:r>
            <a:endParaRPr lang="en-US" sz="3200" dirty="0">
              <a:solidFill>
                <a:schemeClr val="tx2">
                  <a:lumMod val="90000"/>
                  <a:lumOff val="10000"/>
                </a:schemeClr>
              </a:solidFill>
              <a:latin typeface="Avenir Next" panose="020B0503020202020204" pitchFamily="34" charset="0"/>
            </a:endParaRPr>
          </a:p>
          <a:p>
            <a:pPr lvl="1" fontAlgn="base"/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Limiting unchecked presidential power (65.5%)</a:t>
            </a:r>
            <a:endParaRPr lang="en-US" sz="2600" dirty="0">
              <a:solidFill>
                <a:schemeClr val="tx2">
                  <a:lumMod val="90000"/>
                  <a:lumOff val="10000"/>
                </a:schemeClr>
              </a:solidFill>
              <a:latin typeface="Avenir Next" panose="020B0503020202020204" pitchFamily="34" charset="0"/>
            </a:endParaRPr>
          </a:p>
          <a:p>
            <a:pPr lvl="1" fontAlgn="base"/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ICE abuse without accountability (57.8%)</a:t>
            </a:r>
            <a:endParaRPr lang="en-US" sz="2600" dirty="0">
              <a:solidFill>
                <a:schemeClr val="tx2">
                  <a:lumMod val="90000"/>
                  <a:lumOff val="10000"/>
                </a:schemeClr>
              </a:solidFill>
              <a:latin typeface="Avenir Next" panose="020B0503020202020204" pitchFamily="34" charset="0"/>
            </a:endParaRPr>
          </a:p>
          <a:p>
            <a:pPr lvl="1" fontAlgn="base"/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Corporate/billionaire power over elections (37.4%)</a:t>
            </a:r>
            <a:endParaRPr lang="en-US" sz="2600" dirty="0">
              <a:solidFill>
                <a:schemeClr val="tx2">
                  <a:lumMod val="90000"/>
                  <a:lumOff val="10000"/>
                </a:schemeClr>
              </a:solidFill>
              <a:latin typeface="Avenir Next" panose="020B0503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436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AABF0-9C29-5CAC-3BFC-C8319432F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E5004-7906-26AE-46B2-FF50D7B4C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  <a:latin typeface="Avenir Next" panose="020B0503020202020204" pitchFamily="34" charset="0"/>
              </a:rPr>
              <a:t>Key 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3AB2D0-C629-9A28-B95A-B393408188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3029"/>
            <a:ext cx="10515600" cy="4623934"/>
          </a:xfrm>
        </p:spPr>
        <p:txBody>
          <a:bodyPr>
            <a:normAutofit/>
          </a:bodyPr>
          <a:lstStyle/>
          <a:p>
            <a:pPr lvl="0" fontAlgn="base"/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AIPAC/pro-Israel lobby cue is net-negative. </a:t>
            </a:r>
          </a:p>
          <a:p>
            <a:pPr lvl="1" fontAlgn="base"/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A clear majority say  (59.3%) ties to AIPAC/pro-Israel lobby make them less likely to support a candidate</a:t>
            </a:r>
          </a:p>
          <a:p>
            <a:pPr lvl="1" fontAlgn="base"/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Only 10.5% of candidates say it’s more likely to make them support a candidate</a:t>
            </a:r>
          </a:p>
          <a:p>
            <a:pPr marL="457200" lvl="1" indent="0" fontAlgn="base">
              <a:buNone/>
            </a:pPr>
            <a:endParaRPr lang="en-US" dirty="0">
              <a:solidFill>
                <a:schemeClr val="tx2">
                  <a:lumMod val="90000"/>
                  <a:lumOff val="10000"/>
                </a:schemeClr>
              </a:solidFill>
              <a:latin typeface="Avenir Next" panose="020B0503020202020204" pitchFamily="34" charset="0"/>
            </a:endParaRPr>
          </a:p>
          <a:p>
            <a:pPr fontAlgn="base"/>
            <a:r>
              <a:rPr lang="nl-NL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The </a:t>
            </a:r>
            <a:r>
              <a:rPr lang="nl-NL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Israel</a:t>
            </a:r>
            <a:r>
              <a:rPr lang="nl-NL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/</a:t>
            </a:r>
            <a:r>
              <a:rPr lang="nl-NL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Palestine</a:t>
            </a:r>
            <a:r>
              <a:rPr lang="nl-NL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 </a:t>
            </a: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battery shows a high engagement of voters on human-rights: </a:t>
            </a:r>
          </a:p>
          <a:p>
            <a:pPr lvl="1" fontAlgn="base"/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41.4% strongly agree Israel is committing a </a:t>
            </a:r>
            <a:r>
              <a:rPr lang="es-ES_tradnl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genocide</a:t>
            </a:r>
            <a:endParaRPr lang="en-US" dirty="0">
              <a:solidFill>
                <a:schemeClr val="tx2">
                  <a:lumMod val="90000"/>
                  <a:lumOff val="10000"/>
                </a:schemeClr>
              </a:solidFill>
              <a:latin typeface="Avenir Next" panose="020B0503020202020204" pitchFamily="34" charset="0"/>
            </a:endParaRPr>
          </a:p>
          <a:p>
            <a:pPr lvl="1" fontAlgn="base"/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31.5%  agree that Israel is an apartheid state</a:t>
            </a:r>
            <a:r>
              <a:rPr lang="en-US" dirty="0"/>
              <a:t>							</a:t>
            </a:r>
          </a:p>
          <a:p>
            <a:pPr lvl="1" fontAlgn="base"/>
            <a:endParaRPr lang="en-US" sz="2600" dirty="0">
              <a:solidFill>
                <a:schemeClr val="tx2">
                  <a:lumMod val="90000"/>
                  <a:lumOff val="10000"/>
                </a:schemeClr>
              </a:solidFill>
              <a:latin typeface="Avenir Next" panose="020B0503020202020204" pitchFamily="34" charset="0"/>
            </a:endParaRPr>
          </a:p>
          <a:p>
            <a:endParaRPr lang="en-US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749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9F916-B674-B73B-1EB0-E092410DA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Vote Choice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94C9B-E11B-0C73-4085-7C96399DD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6657"/>
            <a:ext cx="10515600" cy="772432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On the initial ballot, Mayor </a:t>
            </a:r>
            <a:r>
              <a:rPr lang="de-DE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Daniel Biss 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commands a substantial lead but a large proportion of primary voters remain undecided less than a month out from primary day.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6D69C22-26E0-0AB5-A9B9-20854656FB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1045916"/>
              </p:ext>
            </p:extLst>
          </p:nvPr>
        </p:nvGraphicFramePr>
        <p:xfrm>
          <a:off x="1843314" y="2363977"/>
          <a:ext cx="8200571" cy="3903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0F297BF-C678-5D96-AB34-F5BE15F6AA94}"/>
              </a:ext>
            </a:extLst>
          </p:cNvPr>
          <p:cNvSpPr txBox="1"/>
          <p:nvPr/>
        </p:nvSpPr>
        <p:spPr>
          <a:xfrm>
            <a:off x="1843314" y="2363977"/>
            <a:ext cx="8200571" cy="315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30000"/>
              </a:lnSpc>
              <a:spcAft>
                <a:spcPts val="1200"/>
              </a:spcAft>
              <a:buNone/>
            </a:pPr>
            <a:r>
              <a:rPr lang="en-US" sz="1200" spc="35" dirty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venir Medium" panose="02000503020000020003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Q2. Who are you most likely to support in the upcoming Democratic primary for Congress in IL-9?</a:t>
            </a:r>
            <a:endParaRPr lang="en-US" sz="1200" spc="35" dirty="0">
              <a:ln>
                <a:noFill/>
              </a:ln>
              <a:solidFill>
                <a:schemeClr val="tx2">
                  <a:lumMod val="90000"/>
                  <a:lumOff val="10000"/>
                </a:schemeClr>
              </a:solidFill>
              <a:effectLst/>
              <a:latin typeface="Helvetica Neue" panose="02000503000000020004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747428-3AD0-5322-1B5A-0557F2C6FEC8}"/>
              </a:ext>
            </a:extLst>
          </p:cNvPr>
          <p:cNvSpPr txBox="1"/>
          <p:nvPr/>
        </p:nvSpPr>
        <p:spPr>
          <a:xfrm>
            <a:off x="8519884" y="5928556"/>
            <a:ext cx="10305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(n=638)</a:t>
            </a:r>
          </a:p>
        </p:txBody>
      </p:sp>
    </p:spTree>
    <p:extLst>
      <p:ext uri="{BB962C8B-B14F-4D97-AF65-F5344CB8AC3E}">
        <p14:creationId xmlns:p14="http://schemas.microsoft.com/office/powerpoint/2010/main" val="2951854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94DF9-3DD8-E202-C526-43831E4CE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31927-68E8-23CB-8540-1F7F0E84A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Undecideds Lean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7A136-B41F-AE79-D7E0-E219310322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9022"/>
            <a:ext cx="10515600" cy="772432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Daniel Biss remains the top choice (33.6%), indicating his name recognition advantage persists. </a:t>
            </a:r>
            <a:r>
              <a:rPr lang="en-US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Abugazaleh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 gains significant ground, especially among low propensity voters.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05C5344-8A4C-0262-0BD7-93B299102E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172785"/>
              </p:ext>
            </p:extLst>
          </p:nvPr>
        </p:nvGraphicFramePr>
        <p:xfrm>
          <a:off x="1843314" y="2351313"/>
          <a:ext cx="8200571" cy="39738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D0A72EB-FD45-CBE6-A3EC-F00E90A130C5}"/>
              </a:ext>
            </a:extLst>
          </p:cNvPr>
          <p:cNvSpPr txBox="1"/>
          <p:nvPr/>
        </p:nvSpPr>
        <p:spPr>
          <a:xfrm>
            <a:off x="1843314" y="2409369"/>
            <a:ext cx="8200571" cy="318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Aft>
                <a:spcPts val="1200"/>
              </a:spcAft>
            </a:pP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 Medium" panose="020B0503020202020204" pitchFamily="34" charset="0"/>
              </a:rPr>
              <a:t>Q3. We understand you're undecided but if you had to choose one candidate who would you lean towards?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4695E6-6629-E036-B6BC-3FD070043062}"/>
              </a:ext>
            </a:extLst>
          </p:cNvPr>
          <p:cNvSpPr txBox="1"/>
          <p:nvPr/>
        </p:nvSpPr>
        <p:spPr>
          <a:xfrm>
            <a:off x="8519884" y="5928556"/>
            <a:ext cx="10305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(n=135)</a:t>
            </a:r>
          </a:p>
        </p:txBody>
      </p:sp>
    </p:spTree>
    <p:extLst>
      <p:ext uri="{BB962C8B-B14F-4D97-AF65-F5344CB8AC3E}">
        <p14:creationId xmlns:p14="http://schemas.microsoft.com/office/powerpoint/2010/main" val="4207568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3506A-E6E5-21AE-DECE-E871A2338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2F898-2551-8528-49E7-F2497A5F2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Top Issues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92ADA9-1D32-A428-C931-B8FA4287A9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6657"/>
            <a:ext cx="10515600" cy="772432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Most voters used both choices indicating high engagement, and the top issues across the electorate are centered on power and accountability.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6311C0-E106-7849-5013-E6FB0C36A596}"/>
              </a:ext>
            </a:extLst>
          </p:cNvPr>
          <p:cNvSpPr txBox="1"/>
          <p:nvPr/>
        </p:nvSpPr>
        <p:spPr>
          <a:xfrm>
            <a:off x="1683657" y="2297147"/>
            <a:ext cx="81279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Q4. Considering the state of the economy, healthcare, and threats to democracy, which of the following represents your main concern or sentiment? Pick up to 2.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4F5D498-49F0-2CAD-03AB-7A439A478D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1046297"/>
              </p:ext>
            </p:extLst>
          </p:nvPr>
        </p:nvGraphicFramePr>
        <p:xfrm>
          <a:off x="1683657" y="2725548"/>
          <a:ext cx="8128000" cy="330619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170057">
                  <a:extLst>
                    <a:ext uri="{9D8B030D-6E8A-4147-A177-3AD203B41FA5}">
                      <a16:colId xmlns:a16="http://schemas.microsoft.com/office/drawing/2014/main" val="1025632746"/>
                    </a:ext>
                  </a:extLst>
                </a:gridCol>
                <a:gridCol w="957943">
                  <a:extLst>
                    <a:ext uri="{9D8B030D-6E8A-4147-A177-3AD203B41FA5}">
                      <a16:colId xmlns:a16="http://schemas.microsoft.com/office/drawing/2014/main" val="4114715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30000"/>
                        </a:lnSpc>
                        <a:spcAft>
                          <a:spcPts val="1200"/>
                        </a:spcAft>
                        <a:buNone/>
                      </a:pPr>
                      <a:r>
                        <a:rPr lang="en-US" sz="1600" b="0" spc="35" dirty="0">
                          <a:ln>
                            <a:noFill/>
                          </a:ln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venir Book" panose="02000503020000020003" pitchFamily="2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The president has too much power, unchecked by courts or Congress.</a:t>
                      </a:r>
                      <a:endParaRPr lang="en-US" sz="1600" b="0" spc="35" dirty="0">
                        <a:ln>
                          <a:noFill/>
                        </a:ln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Helvetica Neue" panose="02000503000000020004" pitchFamily="2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600" b="0" dirty="0">
                          <a:ln>
                            <a:noFill/>
                          </a:ln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venir Book" panose="02000503020000020003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50.5%</a:t>
                      </a:r>
                      <a:endParaRPr lang="en-US" sz="1600" b="0" dirty="0">
                        <a:ln>
                          <a:noFill/>
                        </a:ln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2586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b="0" dirty="0">
                          <a:ln>
                            <a:noFill/>
                          </a:ln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venir Book" panose="02000503020000020003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Billionaires and corporations have too much power, including over elections.</a:t>
                      </a:r>
                      <a:endParaRPr lang="en-US" sz="1600" b="0" dirty="0">
                        <a:ln>
                          <a:noFill/>
                        </a:ln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600" b="0">
                          <a:ln>
                            <a:noFill/>
                          </a:ln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venir Book" panose="02000503020000020003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42.5%</a:t>
                      </a:r>
                      <a:endParaRPr lang="en-US" sz="1600" b="0">
                        <a:ln>
                          <a:noFill/>
                        </a:ln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59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b="0">
                          <a:ln>
                            <a:noFill/>
                          </a:ln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venir Book" panose="02000503020000020003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ICE is abusing its power without accountability.</a:t>
                      </a:r>
                      <a:endParaRPr lang="en-US" sz="1600" b="0">
                        <a:ln>
                          <a:noFill/>
                        </a:ln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600" b="0">
                          <a:ln>
                            <a:noFill/>
                          </a:ln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venir Book" panose="02000503020000020003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42.1%</a:t>
                      </a:r>
                      <a:endParaRPr lang="en-US" sz="1600" b="0">
                        <a:ln>
                          <a:noFill/>
                        </a:ln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6560660"/>
                  </a:ext>
                </a:extLst>
              </a:tr>
              <a:tr h="339472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b="0" dirty="0">
                          <a:ln>
                            <a:noFill/>
                          </a:ln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venir Book" panose="02000503020000020003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Inflation and cost of living are too high, including housing/rent.</a:t>
                      </a:r>
                      <a:endParaRPr lang="en-US" sz="1600" b="0" dirty="0">
                        <a:ln>
                          <a:noFill/>
                        </a:ln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600" b="0">
                          <a:ln>
                            <a:noFill/>
                          </a:ln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venir Book" panose="02000503020000020003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20.5%</a:t>
                      </a:r>
                      <a:endParaRPr lang="en-US" sz="1600" b="0">
                        <a:ln>
                          <a:noFill/>
                        </a:ln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264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b="0">
                          <a:ln>
                            <a:noFill/>
                          </a:ln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venir Book" panose="02000503020000020003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The US economy is headed in the wrong direction.</a:t>
                      </a:r>
                      <a:endParaRPr lang="en-US" sz="1600" b="0">
                        <a:ln>
                          <a:noFill/>
                        </a:ln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600" b="0">
                          <a:ln>
                            <a:noFill/>
                          </a:ln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venir Book" panose="02000503020000020003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9.5%</a:t>
                      </a:r>
                      <a:endParaRPr lang="en-US" sz="1600" b="0">
                        <a:ln>
                          <a:noFill/>
                        </a:ln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2305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b="0" dirty="0">
                          <a:ln>
                            <a:noFill/>
                          </a:ln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venir Book" panose="02000503020000020003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I’m worried about my job and future income.</a:t>
                      </a:r>
                      <a:endParaRPr lang="en-US" sz="1600" b="0" dirty="0">
                        <a:ln>
                          <a:noFill/>
                        </a:ln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600" b="0">
                          <a:ln>
                            <a:noFill/>
                          </a:ln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venir Book" panose="02000503020000020003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8.8%</a:t>
                      </a:r>
                      <a:endParaRPr lang="en-US" sz="1600" b="0">
                        <a:ln>
                          <a:noFill/>
                        </a:ln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018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b="0" dirty="0">
                          <a:ln>
                            <a:noFill/>
                          </a:ln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venir Book" panose="02000503020000020003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My healthcare is unaffordable.</a:t>
                      </a:r>
                      <a:endParaRPr lang="en-US" sz="1600" b="0" dirty="0">
                        <a:ln>
                          <a:noFill/>
                        </a:ln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600" b="0">
                          <a:ln>
                            <a:noFill/>
                          </a:ln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venir Book" panose="02000503020000020003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8.3%</a:t>
                      </a:r>
                      <a:endParaRPr lang="en-US" sz="1600" b="0">
                        <a:ln>
                          <a:noFill/>
                        </a:ln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5735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b="0" dirty="0">
                          <a:ln>
                            <a:noFill/>
                          </a:ln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venir Book" panose="02000503020000020003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My public benefits are insufficient for food, housing, or social security.</a:t>
                      </a:r>
                      <a:endParaRPr lang="en-US" sz="1600" b="0" dirty="0">
                        <a:ln>
                          <a:noFill/>
                        </a:ln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600" b="0">
                          <a:ln>
                            <a:noFill/>
                          </a:ln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venir Book" panose="02000503020000020003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2.9%</a:t>
                      </a:r>
                      <a:endParaRPr lang="en-US" sz="1600" b="0">
                        <a:ln>
                          <a:noFill/>
                        </a:ln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660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b="0" dirty="0">
                          <a:ln>
                            <a:noFill/>
                          </a:ln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venir Book" panose="02000503020000020003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I’ll never get out of medical debt.</a:t>
                      </a:r>
                      <a:endParaRPr lang="en-US" sz="1600" b="0" dirty="0">
                        <a:ln>
                          <a:noFill/>
                        </a:ln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600" b="0" dirty="0">
                          <a:ln>
                            <a:noFill/>
                          </a:ln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venir Book" panose="02000503020000020003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0.2%</a:t>
                      </a:r>
                      <a:endParaRPr lang="en-US" sz="1600" b="0" dirty="0">
                        <a:ln>
                          <a:noFill/>
                        </a:ln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4694611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F3EF5729-32CB-B5A2-2338-1F0082B39D5E}"/>
              </a:ext>
            </a:extLst>
          </p:cNvPr>
          <p:cNvSpPr txBox="1"/>
          <p:nvPr/>
        </p:nvSpPr>
        <p:spPr>
          <a:xfrm>
            <a:off x="8781136" y="6117242"/>
            <a:ext cx="10305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(n=636)</a:t>
            </a:r>
          </a:p>
        </p:txBody>
      </p:sp>
    </p:spTree>
    <p:extLst>
      <p:ext uri="{BB962C8B-B14F-4D97-AF65-F5344CB8AC3E}">
        <p14:creationId xmlns:p14="http://schemas.microsoft.com/office/powerpoint/2010/main" val="4074176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467E6-CF05-28D7-2841-1D6757DFF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E3839-D5A8-8A31-D58A-ADEBC89A7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AIPAC Support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F621A7-706F-FFCF-CBF7-9917B703C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6657"/>
            <a:ext cx="10515600" cy="772432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In this electorate, pro-AIPAC alignment is more often a liability than an advantage for Congressional candidates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venir Next" panose="020B0503020202020204" pitchFamily="34" charset="0"/>
              </a:rPr>
              <a:t> </a:t>
            </a: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Avenir Next" panose="020B0503020202020204" pitchFamily="34" charset="0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2077495-B90D-562B-CA52-55D4760DBF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9187868"/>
              </p:ext>
            </p:extLst>
          </p:nvPr>
        </p:nvGraphicFramePr>
        <p:xfrm>
          <a:off x="1843314" y="2363977"/>
          <a:ext cx="8200571" cy="3903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140CF56-7315-8A9A-3ACD-F7A7427413CC}"/>
              </a:ext>
            </a:extLst>
          </p:cNvPr>
          <p:cNvSpPr txBox="1"/>
          <p:nvPr/>
        </p:nvSpPr>
        <p:spPr>
          <a:xfrm>
            <a:off x="2605314" y="2363977"/>
            <a:ext cx="69813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Q5. Does support for and ties to AIPAC or the pro-Israel lobby make you more or less likely to support a candidate for Congress?</a:t>
            </a:r>
          </a:p>
        </p:txBody>
      </p:sp>
    </p:spTree>
    <p:extLst>
      <p:ext uri="{BB962C8B-B14F-4D97-AF65-F5344CB8AC3E}">
        <p14:creationId xmlns:p14="http://schemas.microsoft.com/office/powerpoint/2010/main" val="1220409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81B32-26B2-DE41-75B2-D6734AEB6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EAAFC-DE91-AC45-4A43-38469DC35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Israel Palestine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04DE8-E29C-2121-6A1C-BCD87E6960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6657"/>
            <a:ext cx="10515600" cy="772432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On the initial ballot, Mayor </a:t>
            </a:r>
            <a:r>
              <a:rPr lang="de-DE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Daniel Biss 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commands a substantial lead but a large proportion of primary voters remain undecided less than a month out from primary day.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912F24-4BCE-FB31-C86A-F76E754AA336}"/>
              </a:ext>
            </a:extLst>
          </p:cNvPr>
          <p:cNvSpPr txBox="1"/>
          <p:nvPr/>
        </p:nvSpPr>
        <p:spPr>
          <a:xfrm>
            <a:off x="1683658" y="2166520"/>
            <a:ext cx="8050766" cy="712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Aft>
                <a:spcPts val="1200"/>
              </a:spcAft>
            </a:pP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Q6. Among the following statements please check all the statements you strongly agree with.</a:t>
            </a:r>
          </a:p>
          <a:p>
            <a:pPr marL="0" marR="0" algn="ctr">
              <a:lnSpc>
                <a:spcPct val="130000"/>
              </a:lnSpc>
              <a:spcAft>
                <a:spcPts val="1200"/>
              </a:spcAft>
              <a:buNone/>
            </a:pPr>
            <a:endParaRPr lang="en-US" sz="1200" spc="35" dirty="0">
              <a:ln>
                <a:noFill/>
              </a:ln>
              <a:solidFill>
                <a:schemeClr val="tx2">
                  <a:lumMod val="90000"/>
                  <a:lumOff val="10000"/>
                </a:schemeClr>
              </a:solidFill>
              <a:effectLst/>
              <a:latin typeface="Avenir Next" panose="020B0503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FB1B7E0-3EA9-C1C4-2EA7-EF4398654F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7401305"/>
              </p:ext>
            </p:extLst>
          </p:nvPr>
        </p:nvGraphicFramePr>
        <p:xfrm>
          <a:off x="1683657" y="2536865"/>
          <a:ext cx="8050766" cy="376732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092823">
                  <a:extLst>
                    <a:ext uri="{9D8B030D-6E8A-4147-A177-3AD203B41FA5}">
                      <a16:colId xmlns:a16="http://schemas.microsoft.com/office/drawing/2014/main" val="1025632746"/>
                    </a:ext>
                  </a:extLst>
                </a:gridCol>
                <a:gridCol w="957943">
                  <a:extLst>
                    <a:ext uri="{9D8B030D-6E8A-4147-A177-3AD203B41FA5}">
                      <a16:colId xmlns:a16="http://schemas.microsoft.com/office/drawing/2014/main" val="4114715059"/>
                    </a:ext>
                  </a:extLst>
                </a:gridCol>
              </a:tblGrid>
              <a:tr h="420088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b="0" dirty="0">
                          <a:ln>
                            <a:noFill/>
                          </a:ln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venir Book" panose="02000503020000020003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Israel is committing genocide against the Palestinians.</a:t>
                      </a:r>
                      <a:endParaRPr lang="en-US" sz="1600" b="0" dirty="0">
                        <a:ln>
                          <a:noFill/>
                        </a:ln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600" b="0" dirty="0">
                          <a:ln>
                            <a:noFill/>
                          </a:ln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venir Book" panose="02000503020000020003" pitchFamily="2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41.4%</a:t>
                      </a:r>
                      <a:endParaRPr lang="en-US" sz="1600" b="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2586179"/>
                  </a:ext>
                </a:extLst>
              </a:tr>
              <a:tr h="538407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b="0">
                          <a:ln>
                            <a:noFill/>
                          </a:ln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venir Book" panose="02000503020000020003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Israel has a right to defend itself, but the current Israeli government is extremist and does not serve the best interests of Israelis.</a:t>
                      </a:r>
                      <a:endParaRPr lang="en-US" sz="1600" b="0">
                        <a:ln>
                          <a:noFill/>
                        </a:ln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600" b="0">
                          <a:ln>
                            <a:noFill/>
                          </a:ln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venir Book" panose="02000503020000020003" pitchFamily="2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35.1%</a:t>
                      </a:r>
                      <a:endParaRPr lang="en-US" sz="1600" b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59512"/>
                  </a:ext>
                </a:extLst>
              </a:tr>
              <a:tr h="538407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b="0">
                          <a:ln>
                            <a:noFill/>
                          </a:ln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venir Book" panose="02000503020000020003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Israel is an apartheid state where Palestinians do not have equal rights as Israelis.</a:t>
                      </a:r>
                      <a:endParaRPr lang="en-US" sz="1600" b="0">
                        <a:ln>
                          <a:noFill/>
                        </a:ln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600" b="0">
                          <a:ln>
                            <a:noFill/>
                          </a:ln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venir Book" panose="02000503020000020003" pitchFamily="2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31.5%</a:t>
                      </a:r>
                      <a:endParaRPr lang="en-US" sz="1600" b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6560660"/>
                  </a:ext>
                </a:extLst>
              </a:tr>
              <a:tr h="374783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b="0">
                          <a:ln>
                            <a:noFill/>
                          </a:ln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venir Book" panose="02000503020000020003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In general, I sympathize more with the Palestinians than the Israelis.</a:t>
                      </a:r>
                      <a:endParaRPr lang="en-US" sz="1600" b="0">
                        <a:ln>
                          <a:noFill/>
                        </a:ln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600" b="0">
                          <a:ln>
                            <a:noFill/>
                          </a:ln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venir Book" panose="02000503020000020003" pitchFamily="2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30.2%</a:t>
                      </a:r>
                      <a:endParaRPr lang="en-US" sz="1600" b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264614"/>
                  </a:ext>
                </a:extLst>
              </a:tr>
              <a:tr h="538407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b="0">
                          <a:ln>
                            <a:noFill/>
                          </a:ln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venir Book" panose="02000503020000020003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The Palestinian movement is part of a larger movement for the freedom of all people.</a:t>
                      </a:r>
                      <a:endParaRPr lang="en-US" sz="1600" b="0">
                        <a:ln>
                          <a:noFill/>
                        </a:ln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600" b="0">
                          <a:ln>
                            <a:noFill/>
                          </a:ln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venir Book" panose="02000503020000020003" pitchFamily="2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20.9%</a:t>
                      </a:r>
                      <a:endParaRPr lang="en-US" sz="1600" b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2305069"/>
                  </a:ext>
                </a:extLst>
              </a:tr>
              <a:tr h="538407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b="0">
                          <a:ln>
                            <a:noFill/>
                          </a:ln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venir Book" panose="02000503020000020003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Israel is the only democracy in the Middle East that allows freedom of religion for all its citizens.</a:t>
                      </a:r>
                      <a:endParaRPr lang="en-US" sz="1600" b="0">
                        <a:ln>
                          <a:noFill/>
                        </a:ln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600" b="0">
                          <a:ln>
                            <a:noFill/>
                          </a:ln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venir Book" panose="02000503020000020003" pitchFamily="2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12.4%</a:t>
                      </a:r>
                      <a:endParaRPr lang="en-US" sz="1600" b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018942"/>
                  </a:ext>
                </a:extLst>
              </a:tr>
              <a:tr h="409414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b="0" dirty="0">
                          <a:ln>
                            <a:noFill/>
                          </a:ln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venir Book" panose="02000503020000020003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Israel has a right to defend itself and is abiding by international law.</a:t>
                      </a:r>
                      <a:endParaRPr lang="en-US" sz="1600" b="0" dirty="0">
                        <a:ln>
                          <a:noFill/>
                        </a:ln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600" b="0">
                          <a:ln>
                            <a:noFill/>
                          </a:ln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venir Book" panose="02000503020000020003" pitchFamily="2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8.8%</a:t>
                      </a:r>
                      <a:endParaRPr lang="en-US" sz="1600" b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5735459"/>
                  </a:ext>
                </a:extLst>
              </a:tr>
              <a:tr h="409414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b="0" dirty="0">
                          <a:ln>
                            <a:noFill/>
                          </a:ln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venir Book" panose="02000503020000020003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In general, I sympathize more with the Israelis than the Palestinians.</a:t>
                      </a:r>
                      <a:endParaRPr lang="en-US" sz="1600" b="0" dirty="0">
                        <a:ln>
                          <a:noFill/>
                        </a:ln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600" b="0" dirty="0">
                          <a:ln>
                            <a:noFill/>
                          </a:ln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venir Book" panose="02000503020000020003" pitchFamily="2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4.7%</a:t>
                      </a:r>
                      <a:endParaRPr lang="en-US" sz="1600" b="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63500" marR="635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66021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52EE1479-D780-CBE9-802D-FC298F9B7F94}"/>
              </a:ext>
            </a:extLst>
          </p:cNvPr>
          <p:cNvSpPr txBox="1"/>
          <p:nvPr/>
        </p:nvSpPr>
        <p:spPr>
          <a:xfrm>
            <a:off x="8805509" y="6422838"/>
            <a:ext cx="10305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venir Next" panose="020B0503020202020204" pitchFamily="34" charset="0"/>
              </a:rPr>
              <a:t>(n=432)</a:t>
            </a:r>
          </a:p>
        </p:txBody>
      </p:sp>
    </p:spTree>
    <p:extLst>
      <p:ext uri="{BB962C8B-B14F-4D97-AF65-F5344CB8AC3E}">
        <p14:creationId xmlns:p14="http://schemas.microsoft.com/office/powerpoint/2010/main" val="39058780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813</Words>
  <Application>Microsoft Macintosh PowerPoint</Application>
  <PresentationFormat>Widescreen</PresentationFormat>
  <Paragraphs>87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Aptos</vt:lpstr>
      <vt:lpstr>Aptos Display</vt:lpstr>
      <vt:lpstr>Arial</vt:lpstr>
      <vt:lpstr>Avenir Book</vt:lpstr>
      <vt:lpstr>Avenir Medium</vt:lpstr>
      <vt:lpstr>Avenir Next</vt:lpstr>
      <vt:lpstr>Avenir Next Medium</vt:lpstr>
      <vt:lpstr>Helvetica Neue</vt:lpstr>
      <vt:lpstr>Helvetica Neue Medium</vt:lpstr>
      <vt:lpstr>Times New Roman</vt:lpstr>
      <vt:lpstr>Office Theme</vt:lpstr>
      <vt:lpstr>PowerPoint Presentation</vt:lpstr>
      <vt:lpstr>Overview</vt:lpstr>
      <vt:lpstr>Executive Summary</vt:lpstr>
      <vt:lpstr>Key Takeaways</vt:lpstr>
      <vt:lpstr>Key Takeaways</vt:lpstr>
      <vt:lpstr>Vote Choice</vt:lpstr>
      <vt:lpstr>Undecideds Lean</vt:lpstr>
      <vt:lpstr>Top Issues</vt:lpstr>
      <vt:lpstr>AIPAC Support</vt:lpstr>
      <vt:lpstr>Israel Palestine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momaraqa momaraqa</dc:creator>
  <cp:lastModifiedBy>momaraqa momaraqa</cp:lastModifiedBy>
  <cp:revision>3</cp:revision>
  <dcterms:created xsi:type="dcterms:W3CDTF">2026-02-25T01:32:11Z</dcterms:created>
  <dcterms:modified xsi:type="dcterms:W3CDTF">2026-02-25T04:19:02Z</dcterms:modified>
</cp:coreProperties>
</file>